
<file path=[Content_Types].xml><?xml version="1.0" encoding="utf-8"?>
<Types xmlns="http://schemas.openxmlformats.org/package/2006/content-types">
  <Default Extension="40C934E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  <p:sldMasterId id="2147483667" r:id="rId3"/>
  </p:sldMasterIdLst>
  <p:notesMasterIdLst>
    <p:notesMasterId r:id="rId16"/>
  </p:notesMasterIdLst>
  <p:sldIdLst>
    <p:sldId id="261" r:id="rId4"/>
    <p:sldId id="297" r:id="rId5"/>
    <p:sldId id="300" r:id="rId6"/>
    <p:sldId id="299" r:id="rId7"/>
    <p:sldId id="289" r:id="rId8"/>
    <p:sldId id="290" r:id="rId9"/>
    <p:sldId id="303" r:id="rId10"/>
    <p:sldId id="308" r:id="rId11"/>
    <p:sldId id="302" r:id="rId12"/>
    <p:sldId id="310" r:id="rId13"/>
    <p:sldId id="294" r:id="rId14"/>
    <p:sldId id="306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williams" initials="cw" lastIdx="2" clrIdx="0"/>
  <p:cmAuthor id="2" name="Darryl Scott" initials="DS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4524" autoAdjust="0"/>
  </p:normalViewPr>
  <p:slideViewPr>
    <p:cSldViewPr snapToGrid="0">
      <p:cViewPr varScale="1">
        <p:scale>
          <a:sx n="107" d="100"/>
          <a:sy n="107" d="100"/>
        </p:scale>
        <p:origin x="8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EE7DFBF-009D-432F-AEF5-D73A661031E7}" type="datetimeFigureOut">
              <a:rPr lang="en-US" smtClean="0"/>
              <a:t>5/27/19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6431966-4A50-405C-8F64-38CDE6F1F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6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>
              <a:defRPr/>
            </a:pPr>
            <a:fld id="{BBDD09A4-4947-4691-BE98-7DBB3ED793B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387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2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7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4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8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7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31966-4A50-405C-8F64-38CDE6F1F7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1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2" y="3429000"/>
            <a:ext cx="5541511" cy="1589809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562" y="5192910"/>
            <a:ext cx="5541511" cy="975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76" y="614604"/>
            <a:ext cx="5446197" cy="24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381700" cy="114984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01" y="2002384"/>
            <a:ext cx="9381700" cy="4644075"/>
          </a:xfrm>
          <a:prstGeom prst="rect">
            <a:avLst/>
          </a:prstGeom>
        </p:spPr>
        <p:txBody>
          <a:bodyPr/>
          <a:lstStyle>
            <a:lvl1pPr marL="228603" indent="-228603"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000" b="1">
                <a:latin typeface="Palatino Linotype" panose="02040502050505030304" pitchFamily="18" charset="0"/>
              </a:defRPr>
            </a:lvl1pPr>
            <a:lvl2pPr marL="514356" indent="-228603">
              <a:buClr>
                <a:srgbClr val="8E2340"/>
              </a:buClr>
              <a:buFont typeface="Calibri" panose="020F0502020204030204" pitchFamily="34" charset="0"/>
              <a:buChar char="–"/>
              <a:defRPr sz="1600">
                <a:latin typeface="Palatino Linotype" panose="02040502050505030304" pitchFamily="18" charset="0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49954" y="1512992"/>
            <a:ext cx="11842930" cy="337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954" y="6538912"/>
            <a:ext cx="1230923" cy="3375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fld id="{09417B4F-BBF4-4D18-814D-E7299F70EDDC}" type="slidenum">
              <a:rPr lang="en-US" sz="1100" b="1" smtClean="0">
                <a:solidFill>
                  <a:schemeClr val="tx1"/>
                </a:solidFill>
              </a:rPr>
              <a:pPr algn="l"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199833"/>
            <a:ext cx="1425138" cy="121611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97709" y="2503475"/>
            <a:ext cx="1894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EFFECTIVE.</a:t>
            </a:r>
          </a:p>
        </p:txBody>
      </p:sp>
    </p:spTree>
    <p:extLst>
      <p:ext uri="{BB962C8B-B14F-4D97-AF65-F5344CB8AC3E}">
        <p14:creationId xmlns:p14="http://schemas.microsoft.com/office/powerpoint/2010/main" val="293366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2" y="3429000"/>
            <a:ext cx="5541511" cy="1589809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562" y="5192910"/>
            <a:ext cx="5541511" cy="975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76" y="614604"/>
            <a:ext cx="5446197" cy="24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381700" cy="114984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01" y="2002385"/>
            <a:ext cx="9381700" cy="4644075"/>
          </a:xfrm>
          <a:prstGeom prst="rect">
            <a:avLst/>
          </a:prstGeom>
        </p:spPr>
        <p:txBody>
          <a:bodyPr/>
          <a:lstStyle>
            <a:lvl1pPr marL="346079" indent="-346079"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800" b="1"/>
            </a:lvl1pPr>
            <a:lvl2pPr marL="568332" indent="-228603">
              <a:buClr>
                <a:srgbClr val="8E2340"/>
              </a:buClr>
              <a:buFont typeface="Calibri" panose="020F0502020204030204" pitchFamily="34" charset="0"/>
              <a:buChar char="–"/>
              <a:defRPr sz="2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49954" y="1512992"/>
            <a:ext cx="11842930" cy="337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954" y="6538912"/>
            <a:ext cx="1230923" cy="3375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fld id="{09417B4F-BBF4-4D18-814D-E7299F70EDDC}" type="slidenum">
              <a:rPr lang="en-US" sz="1100" b="1" smtClean="0">
                <a:solidFill>
                  <a:schemeClr val="tx1"/>
                </a:solidFill>
              </a:rPr>
              <a:pPr algn="l"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199833"/>
            <a:ext cx="1425138" cy="12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63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2" y="3429000"/>
            <a:ext cx="5541511" cy="1589809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562" y="5192910"/>
            <a:ext cx="5541511" cy="975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n-lt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76" y="614604"/>
            <a:ext cx="5446197" cy="24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381700" cy="1149841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01" y="2002385"/>
            <a:ext cx="9381700" cy="4644075"/>
          </a:xfrm>
          <a:prstGeom prst="rect">
            <a:avLst/>
          </a:prstGeom>
        </p:spPr>
        <p:txBody>
          <a:bodyPr/>
          <a:lstStyle>
            <a:lvl1pPr marL="228603" indent="-228603"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000" b="1"/>
            </a:lvl1pPr>
            <a:lvl2pPr marL="514356" indent="-228603">
              <a:buClr>
                <a:srgbClr val="8E2340"/>
              </a:buClr>
              <a:buFont typeface="Calibri" panose="020F0502020204030204" pitchFamily="34" charset="0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49954" y="1512992"/>
            <a:ext cx="11842930" cy="337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954" y="6538912"/>
            <a:ext cx="1230923" cy="3375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fld id="{09417B4F-BBF4-4D18-814D-E7299F70EDDC}" type="slidenum">
              <a:rPr lang="en-US" sz="1100" b="1" smtClean="0">
                <a:solidFill>
                  <a:prstClr val="black"/>
                </a:solidFill>
              </a:rPr>
              <a:pPr/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199833"/>
            <a:ext cx="1425138" cy="12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7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381700" cy="1149841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880" y="1985310"/>
            <a:ext cx="4572000" cy="4572000"/>
          </a:xfrm>
          <a:prstGeom prst="rect">
            <a:avLst/>
          </a:prstGeom>
        </p:spPr>
        <p:txBody>
          <a:bodyPr/>
          <a:lstStyle>
            <a:lvl1pPr marL="228603" indent="-228603"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000" b="1"/>
            </a:lvl1pPr>
            <a:lvl2pPr marL="514356" indent="-228603">
              <a:buClr>
                <a:srgbClr val="8E2340"/>
              </a:buClr>
              <a:buFont typeface="Calibri" panose="020F0502020204030204" pitchFamily="34" charset="0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49954" y="1512992"/>
            <a:ext cx="11842930" cy="337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9073" y="2002384"/>
            <a:ext cx="1699230" cy="256961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100" i="1" dirty="0">
                <a:solidFill>
                  <a:prstClr val="white"/>
                </a:solidFill>
              </a:rPr>
              <a:t>Team 6: IT Acquisition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954" y="6538912"/>
            <a:ext cx="1230923" cy="3375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fld id="{09417B4F-BBF4-4D18-814D-E7299F70EDDC}" type="slidenum">
              <a:rPr lang="en-US" sz="1100" b="1" smtClean="0">
                <a:solidFill>
                  <a:prstClr val="black"/>
                </a:solidFill>
              </a:rPr>
              <a:pPr/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199833"/>
            <a:ext cx="1425138" cy="121611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338460" y="1985310"/>
            <a:ext cx="4572000" cy="4572000"/>
          </a:xfrm>
          <a:prstGeom prst="rect">
            <a:avLst/>
          </a:prstGeom>
        </p:spPr>
        <p:txBody>
          <a:bodyPr/>
          <a:lstStyle>
            <a:lvl1pPr marL="228603" indent="-228603"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000" b="1"/>
            </a:lvl1pPr>
            <a:lvl2pPr marL="514356" indent="-228603">
              <a:buClr>
                <a:srgbClr val="8E2340"/>
              </a:buClr>
              <a:buFont typeface="Calibri" panose="020F0502020204030204" pitchFamily="34" charset="0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1268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381700" cy="1149841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49954" y="1512992"/>
            <a:ext cx="11842930" cy="337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9073" y="2002384"/>
            <a:ext cx="1699230" cy="256961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sz="1100" i="1" dirty="0">
                <a:solidFill>
                  <a:prstClr val="white"/>
                </a:solidFill>
              </a:rPr>
              <a:t>Team 6: IT Acquisition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954" y="6538912"/>
            <a:ext cx="1230923" cy="33752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fld id="{09417B4F-BBF4-4D18-814D-E7299F70EDDC}" type="slidenum">
              <a:rPr lang="en-US" sz="1100" b="1" smtClean="0">
                <a:solidFill>
                  <a:prstClr val="black"/>
                </a:solidFill>
              </a:rPr>
              <a:pPr/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2" y="199833"/>
            <a:ext cx="1425138" cy="12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ction809panel.org/" TargetMode="External"/><Relationship Id="rId5" Type="http://schemas.openxmlformats.org/officeDocument/2006/relationships/image" Target="../media/image18.40C934E0"/><Relationship Id="rId4" Type="http://schemas.openxmlformats.org/officeDocument/2006/relationships/hyperlink" Target="https://twitter.com/Section809Pane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1" y="3428999"/>
            <a:ext cx="8828317" cy="1589809"/>
          </a:xfrm>
        </p:spPr>
        <p:txBody>
          <a:bodyPr/>
          <a:lstStyle/>
          <a:p>
            <a:r>
              <a:rPr lang="en-US" dirty="0"/>
              <a:t>Section 809 Panel </a:t>
            </a:r>
            <a:br>
              <a:rPr lang="en-US" dirty="0"/>
            </a:br>
            <a:r>
              <a:rPr lang="en-US" dirty="0"/>
              <a:t>Recommendation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29, 2019</a:t>
            </a:r>
          </a:p>
          <a:p>
            <a:r>
              <a:rPr lang="en-US" dirty="0"/>
              <a:t>Larry Trowel, Commissioner</a:t>
            </a:r>
          </a:p>
        </p:txBody>
      </p:sp>
    </p:spTree>
    <p:extLst>
      <p:ext uri="{BB962C8B-B14F-4D97-AF65-F5344CB8AC3E}">
        <p14:creationId xmlns:p14="http://schemas.microsoft.com/office/powerpoint/2010/main" val="290719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-22398"/>
            <a:ext cx="9381699" cy="1560165"/>
          </a:xfrm>
        </p:spPr>
        <p:txBody>
          <a:bodyPr/>
          <a:lstStyle/>
          <a:p>
            <a:r>
              <a:rPr lang="en-US" sz="3600" dirty="0">
                <a:latin typeface="Trebuchet MS" panose="020B0603020202020204" pitchFamily="34" charset="0"/>
              </a:rPr>
              <a:t>Dynamic Marketplace Framework -</a:t>
            </a:r>
            <a:br>
              <a:rPr lang="en-US" sz="3600" dirty="0">
                <a:latin typeface="Trebuchet MS" panose="020B0603020202020204" pitchFamily="34" charset="0"/>
              </a:rPr>
            </a:br>
            <a:r>
              <a:rPr lang="en-US" sz="3600" i="1" dirty="0">
                <a:latin typeface="Trebuchet MS" panose="020B0603020202020204" pitchFamily="34" charset="0"/>
              </a:rPr>
              <a:t>Readily Available &amp; with Customization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9301" y="2002384"/>
            <a:ext cx="3666699" cy="4489855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Bold recommendation (Rec  35)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Products &amp; services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Transparent market-based pricing, terms, and competition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Simplified procedures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Rapid delivery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E9283DE-BE2E-6143-8286-BD2CD78B5FBE}"/>
              </a:ext>
            </a:extLst>
          </p:cNvPr>
          <p:cNvSpPr txBox="1">
            <a:spLocks/>
          </p:cNvSpPr>
          <p:nvPr/>
        </p:nvSpPr>
        <p:spPr>
          <a:xfrm>
            <a:off x="6770065" y="2088112"/>
            <a:ext cx="4074148" cy="4489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E2340"/>
              </a:buClr>
              <a:buSzPct val="120000"/>
              <a:buFont typeface="Wingdings" panose="05000000000000000000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2340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Typically multiple sources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Limited procurement laws/policies apply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No cost type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No change to SB goals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No mandatory set-aside</a:t>
            </a:r>
          </a:p>
          <a:p>
            <a:pPr>
              <a:spcBef>
                <a:spcPts val="1600"/>
              </a:spcBef>
              <a:spcAft>
                <a:spcPts val="800"/>
              </a:spcAft>
            </a:pPr>
            <a:r>
              <a:rPr lang="en-US" sz="2400" b="0" dirty="0">
                <a:latin typeface="Palatino Linotype" panose="02040502050505030304" pitchFamily="18" charset="0"/>
              </a:rPr>
              <a:t>5% price preference for SB</a:t>
            </a:r>
          </a:p>
          <a:p>
            <a:pPr>
              <a:spcBef>
                <a:spcPts val="1600"/>
              </a:spcBef>
            </a:pPr>
            <a:endParaRPr lang="en-US" sz="2400" b="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8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2" y="211282"/>
            <a:ext cx="9640779" cy="1149841"/>
          </a:xfrm>
        </p:spPr>
        <p:txBody>
          <a:bodyPr/>
          <a:lstStyle/>
          <a:p>
            <a:r>
              <a:rPr lang="en-US" sz="4800" dirty="0"/>
              <a:t>The Way Ahead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9302" y="2002385"/>
            <a:ext cx="9381699" cy="4711924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b="0" dirty="0"/>
              <a:t>Reports are done…but work continues</a:t>
            </a:r>
          </a:p>
          <a:p>
            <a:pPr>
              <a:spcAft>
                <a:spcPts val="1800"/>
              </a:spcAft>
            </a:pPr>
            <a:r>
              <a:rPr lang="en-US" sz="2800" b="0" dirty="0"/>
              <a:t>Panel will advocate for implementation of its recommendations with Congress, DoD, and other stakeholders</a:t>
            </a:r>
          </a:p>
          <a:p>
            <a:pPr>
              <a:spcAft>
                <a:spcPts val="1800"/>
              </a:spcAft>
            </a:pPr>
            <a:r>
              <a:rPr lang="en-US" sz="2800" b="0" dirty="0"/>
              <a:t>Reforming culture is the beginning, end, and center of defense acquisition reform</a:t>
            </a:r>
          </a:p>
          <a:p>
            <a:pPr>
              <a:spcAft>
                <a:spcPts val="600"/>
              </a:spcAft>
            </a:pPr>
            <a:r>
              <a:rPr lang="en-US" sz="2800" b="0" dirty="0"/>
              <a:t>Culture change must be led from the top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BUT…everyone </a:t>
            </a:r>
            <a:r>
              <a:rPr lang="en-US" sz="2800" dirty="0"/>
              <a:t>can be a change champion!</a:t>
            </a:r>
          </a:p>
        </p:txBody>
      </p:sp>
    </p:spTree>
    <p:extLst>
      <p:ext uri="{BB962C8B-B14F-4D97-AF65-F5344CB8AC3E}">
        <p14:creationId xmlns:p14="http://schemas.microsoft.com/office/powerpoint/2010/main" val="327129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rebuchet MS" panose="020B0703020202090204" pitchFamily="34" charset="0"/>
              </a:rPr>
              <a:t>Learn more on our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32" y="2648021"/>
            <a:ext cx="7330952" cy="2893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607" y="5541818"/>
            <a:ext cx="245971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11">
              <a:spcAft>
                <a:spcPts val="600"/>
              </a:spcAft>
              <a:defRPr/>
            </a:pPr>
            <a:endParaRPr lang="en-US" dirty="0">
              <a:solidFill>
                <a:srgbClr val="12347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defTabSz="914411">
              <a:defRPr/>
            </a:pPr>
            <a:r>
              <a:rPr lang="en-US" dirty="0">
                <a:solidFill>
                  <a:srgbClr val="12347E"/>
                </a:solidFill>
                <a:latin typeface="Trebuchet MS" panose="020B0603020202020204" pitchFamily="34" charset="0"/>
              </a:rPr>
              <a:t>      @Section809Panel</a:t>
            </a:r>
          </a:p>
          <a:p>
            <a:pPr defTabSz="914411">
              <a:defRPr/>
            </a:pPr>
            <a:endParaRPr lang="en-US" dirty="0">
              <a:solidFill>
                <a:srgbClr val="12347E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 descr="Twitter_Email Si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90" y="5833763"/>
            <a:ext cx="430874" cy="4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19999" y="5869371"/>
            <a:ext cx="2693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6"/>
              </a:rPr>
              <a:t>www.section809panel.org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08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9" b="24992"/>
          <a:stretch/>
        </p:blipFill>
        <p:spPr>
          <a:xfrm>
            <a:off x="3038168" y="5029524"/>
            <a:ext cx="7844569" cy="1749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rebuchet MS" panose="020B0603020202020204" pitchFamily="34" charset="0"/>
                <a:cs typeface="Arial" panose="020B0604020202020204" pitchFamily="34" charset="0"/>
              </a:rPr>
              <a:t>The Section 809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1871886"/>
            <a:ext cx="9997440" cy="4786519"/>
          </a:xfrm>
        </p:spPr>
        <p:txBody>
          <a:bodyPr/>
          <a:lstStyle/>
          <a:p>
            <a:r>
              <a:rPr lang="en-US" sz="2400" b="0" dirty="0">
                <a:latin typeface="Palatino Linotype" panose="02040502050505030304" pitchFamily="18" charset="0"/>
                <a:cs typeface="Arial" panose="020B0604020202020204" pitchFamily="34" charset="0"/>
              </a:rPr>
              <a:t>Congressionally mandated (FY16 NDAA), independent commission tasked with streamlining and improving defense acquisition process</a:t>
            </a:r>
          </a:p>
          <a:p>
            <a:pPr marL="344492" lvl="1" indent="-344492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16 commissioners - senior marketplace and government leaders with more than 300 years of collective experience</a:t>
            </a:r>
          </a:p>
          <a:p>
            <a:pPr marL="344492" lvl="1" indent="-344492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A catalyst for restoring agility and simplicity to defense acquisition through </a:t>
            </a:r>
            <a:r>
              <a:rPr lang="en-US" b="1" i="1" dirty="0">
                <a:latin typeface="Palatino Linotype" panose="02040502050505030304" pitchFamily="18" charset="0"/>
                <a:cs typeface="Arial" panose="020B0604020202020204" pitchFamily="34" charset="0"/>
              </a:rPr>
              <a:t>bold</a:t>
            </a: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Palatino Linotype" panose="02040502050505030304" pitchFamily="18" charset="0"/>
                <a:cs typeface="Arial" panose="020B0604020202020204" pitchFamily="34" charset="0"/>
              </a:rPr>
              <a:t>simple</a:t>
            </a: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Palatino Linotype" panose="02040502050505030304" pitchFamily="18" charset="0"/>
                <a:cs typeface="Arial" panose="020B0604020202020204" pitchFamily="34" charset="0"/>
              </a:rPr>
              <a:t>effective</a:t>
            </a: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 solutions</a:t>
            </a:r>
          </a:p>
          <a:p>
            <a:pPr marL="344492" lvl="1" indent="-344492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  <a:cs typeface="Arial" panose="020B0604020202020204" pitchFamily="34" charset="0"/>
              </a:rPr>
              <a:t>Focused on creating a modern, agile defense acquisition process that provides warfighters what they need, when they need it</a:t>
            </a:r>
          </a:p>
          <a:p>
            <a:pPr marL="0" lvl="1" indent="0">
              <a:spcBef>
                <a:spcPts val="1000"/>
              </a:spcBef>
              <a:buSzPct val="120000"/>
              <a:buNone/>
            </a:pPr>
            <a:endParaRPr lang="en-US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044" y="2497629"/>
            <a:ext cx="1863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US" i="1" dirty="0">
                <a:solidFill>
                  <a:prstClr val="white"/>
                </a:solidFill>
                <a:latin typeface="Trebuchet MS" panose="020B0603020202020204" pitchFamily="34" charset="0"/>
              </a:rPr>
              <a:t>“We are a catalyst for restoring agility and simplicity to defense acquisition through bold and effective solutions.”</a:t>
            </a:r>
          </a:p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209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69" y="4150498"/>
            <a:ext cx="2630262" cy="240027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29302" y="211282"/>
            <a:ext cx="9381699" cy="1149841"/>
          </a:xfrm>
        </p:spPr>
        <p:txBody>
          <a:bodyPr/>
          <a:lstStyle/>
          <a:p>
            <a:pPr algn="ctr"/>
            <a:r>
              <a:rPr lang="en-US" sz="4800" dirty="0">
                <a:latin typeface="Trebuchet MS" panose="020B0603020202020204" pitchFamily="34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BOLD.</a:t>
            </a:r>
          </a:p>
          <a:p>
            <a:pPr defTabSz="914411">
              <a:defRPr/>
            </a:pPr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SIMPLE.</a:t>
            </a:r>
          </a:p>
          <a:p>
            <a:pPr defTabSz="914411">
              <a:defRPr/>
            </a:pPr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9301" y="2019309"/>
            <a:ext cx="9512111" cy="4695001"/>
          </a:xfrm>
        </p:spPr>
        <p:txBody>
          <a:bodyPr/>
          <a:lstStyle/>
          <a:p>
            <a:r>
              <a:rPr lang="en-US" sz="2200" b="0" dirty="0">
                <a:latin typeface="Palatino Linotype" panose="02040502050505030304" pitchFamily="18" charset="0"/>
              </a:rPr>
              <a:t>The United States’ ability to maintain technological, military, and economic superiority is being challenged by near-peer competitors and non-state actors that are rapidly gaining on traditional U.S. advantages. </a:t>
            </a:r>
          </a:p>
          <a:p>
            <a:r>
              <a:rPr lang="en-US" sz="2200" b="0" dirty="0">
                <a:latin typeface="Palatino Linotype" panose="02040502050505030304" pitchFamily="18" charset="0"/>
              </a:rPr>
              <a:t>Suffocating bureaucratic requirements are frequently prioritized over mission effectiveness.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Acquisition is too slow to keep pace with today’s rapidly 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changing technological environment 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DoD is an unattractive customer to firms with </a:t>
            </a:r>
            <a:br>
              <a:rPr lang="en-US" sz="2000" dirty="0">
                <a:latin typeface="Palatino Linotype" panose="02040502050505030304" pitchFamily="18" charset="0"/>
              </a:rPr>
            </a:br>
            <a:r>
              <a:rPr lang="en-US" sz="2000" dirty="0">
                <a:latin typeface="Palatino Linotype" panose="02040502050505030304" pitchFamily="18" charset="0"/>
              </a:rPr>
              <a:t>innovative solutions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Getting capability to the warfighter takes too long</a:t>
            </a:r>
          </a:p>
          <a:p>
            <a:r>
              <a:rPr lang="en-US" sz="2200" b="0" dirty="0">
                <a:latin typeface="Palatino Linotype" panose="02040502050505030304" pitchFamily="18" charset="0"/>
              </a:rPr>
              <a:t>The Panel envisions a modern Defense Acquisition </a:t>
            </a:r>
            <a:br>
              <a:rPr lang="en-US" sz="2200" b="0" dirty="0">
                <a:latin typeface="Palatino Linotype" panose="02040502050505030304" pitchFamily="18" charset="0"/>
              </a:rPr>
            </a:br>
            <a:r>
              <a:rPr lang="en-US" sz="2200" b="0" dirty="0">
                <a:latin typeface="Palatino Linotype" panose="02040502050505030304" pitchFamily="18" charset="0"/>
              </a:rPr>
              <a:t>System on a war footing that enables DoD to rapidly </a:t>
            </a:r>
            <a:br>
              <a:rPr lang="en-US" sz="2200" b="0" dirty="0">
                <a:latin typeface="Palatino Linotype" panose="02040502050505030304" pitchFamily="18" charset="0"/>
              </a:rPr>
            </a:br>
            <a:r>
              <a:rPr lang="en-US" sz="2200" b="0" dirty="0">
                <a:latin typeface="Palatino Linotype" panose="02040502050505030304" pitchFamily="18" charset="0"/>
              </a:rPr>
              <a:t>buy technologically superior capability for warfighters</a:t>
            </a:r>
            <a:br>
              <a:rPr lang="en-US" sz="2200" b="0" dirty="0">
                <a:latin typeface="Palatino Linotype" panose="02040502050505030304" pitchFamily="18" charset="0"/>
              </a:rPr>
            </a:br>
            <a:r>
              <a:rPr lang="en-US" sz="2200" b="0" dirty="0">
                <a:latin typeface="Palatino Linotype" panose="02040502050505030304" pitchFamily="18" charset="0"/>
              </a:rPr>
              <a:t>inside the turn of adversaries.</a:t>
            </a:r>
          </a:p>
        </p:txBody>
      </p:sp>
    </p:spTree>
    <p:extLst>
      <p:ext uri="{BB962C8B-B14F-4D97-AF65-F5344CB8AC3E}">
        <p14:creationId xmlns:p14="http://schemas.microsoft.com/office/powerpoint/2010/main" val="210670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1" y="211282"/>
            <a:ext cx="9654577" cy="1149841"/>
          </a:xfrm>
        </p:spPr>
        <p:txBody>
          <a:bodyPr/>
          <a:lstStyle/>
          <a:p>
            <a:r>
              <a:rPr lang="en-US" sz="4000" dirty="0">
                <a:latin typeface="Trebuchet MS" panose="020B0603020202020204" pitchFamily="34" charset="0"/>
              </a:rPr>
              <a:t>Three Reports - 92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BOLD.</a:t>
            </a:r>
          </a:p>
          <a:p>
            <a:pPr defTabSz="914411">
              <a:defRPr/>
            </a:pPr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SIMPLE.</a:t>
            </a:r>
          </a:p>
          <a:p>
            <a:pPr defTabSz="914411">
              <a:defRPr/>
            </a:pPr>
            <a:endParaRPr lang="en-US" sz="2400" b="1" i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11">
              <a:defRPr/>
            </a:pPr>
            <a:r>
              <a:rPr lang="en-US" sz="2400" b="1" i="1" dirty="0">
                <a:solidFill>
                  <a:prstClr val="white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grpSp>
        <p:nvGrpSpPr>
          <p:cNvPr id="27" name="Group 126">
            <a:extLst>
              <a:ext uri="{FF2B5EF4-FFF2-40B4-BE49-F238E27FC236}">
                <a16:creationId xmlns:a16="http://schemas.microsoft.com/office/drawing/2014/main" id="{9C568F7E-71C2-8A47-84FE-22F88E9AEF89}"/>
              </a:ext>
            </a:extLst>
          </p:cNvPr>
          <p:cNvGrpSpPr>
            <a:grpSpLocks/>
          </p:cNvGrpSpPr>
          <p:nvPr/>
        </p:nvGrpSpPr>
        <p:grpSpPr bwMode="auto">
          <a:xfrm>
            <a:off x="2322481" y="1925052"/>
            <a:ext cx="9765016" cy="3043216"/>
            <a:chOff x="538730" y="13103"/>
            <a:chExt cx="2995231" cy="3042522"/>
          </a:xfrm>
        </p:grpSpPr>
        <p:sp>
          <p:nvSpPr>
            <p:cNvPr id="32" name="Rectangle 127">
              <a:extLst>
                <a:ext uri="{FF2B5EF4-FFF2-40B4-BE49-F238E27FC236}">
                  <a16:creationId xmlns:a16="http://schemas.microsoft.com/office/drawing/2014/main" id="{64AAAD1C-3DE9-EB45-A6C6-9AFBB85FB4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39840" y="61166"/>
              <a:ext cx="2994121" cy="29652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11" eaLnBrk="1" hangingPunct="1">
                <a:defRPr/>
              </a:pP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5F2BBB-A127-3443-9347-75FB48DFEB57}"/>
                </a:ext>
              </a:extLst>
            </p:cNvPr>
            <p:cNvSpPr/>
            <p:nvPr/>
          </p:nvSpPr>
          <p:spPr bwMode="auto">
            <a:xfrm rot="10800000">
              <a:off x="538730" y="3028643"/>
              <a:ext cx="2994121" cy="26982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11"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D2358A-8CAD-C54C-BD59-1F8725E19715}"/>
                </a:ext>
              </a:extLst>
            </p:cNvPr>
            <p:cNvSpPr/>
            <p:nvPr/>
          </p:nvSpPr>
          <p:spPr bwMode="auto">
            <a:xfrm rot="10800000">
              <a:off x="539840" y="13103"/>
              <a:ext cx="2994121" cy="76183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411"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FFA9C4F-F80D-F94A-BCB9-4876832A6E64}"/>
              </a:ext>
            </a:extLst>
          </p:cNvPr>
          <p:cNvSpPr txBox="1"/>
          <p:nvPr/>
        </p:nvSpPr>
        <p:spPr>
          <a:xfrm>
            <a:off x="2831921" y="633318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May</a:t>
            </a:r>
          </a:p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2017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8B24DD-8A2E-C24E-8863-F294DE81C6D1}"/>
              </a:ext>
            </a:extLst>
          </p:cNvPr>
          <p:cNvSpPr txBox="1"/>
          <p:nvPr/>
        </p:nvSpPr>
        <p:spPr>
          <a:xfrm>
            <a:off x="5096965" y="63331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Jan</a:t>
            </a:r>
          </a:p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2018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8F3D08-53FE-2949-B77B-04FC184E0D5B}"/>
              </a:ext>
            </a:extLst>
          </p:cNvPr>
          <p:cNvSpPr txBox="1"/>
          <p:nvPr/>
        </p:nvSpPr>
        <p:spPr>
          <a:xfrm>
            <a:off x="7356809" y="63331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Jul</a:t>
            </a:r>
          </a:p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2018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5B11D1-FA04-1F47-BD6E-E50E200EEEFB}"/>
              </a:ext>
            </a:extLst>
          </p:cNvPr>
          <p:cNvSpPr txBox="1"/>
          <p:nvPr/>
        </p:nvSpPr>
        <p:spPr>
          <a:xfrm>
            <a:off x="9400854" y="633318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Jan</a:t>
            </a:r>
          </a:p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2019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2C787F-7406-034B-8974-A7289E630AA5}"/>
              </a:ext>
            </a:extLst>
          </p:cNvPr>
          <p:cNvSpPr txBox="1"/>
          <p:nvPr/>
        </p:nvSpPr>
        <p:spPr>
          <a:xfrm>
            <a:off x="11091346" y="633318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Feb</a:t>
            </a:r>
          </a:p>
          <a:p>
            <a:pPr algn="ctr" defTabSz="914411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2019</a:t>
            </a:r>
            <a:endParaRPr lang="en-US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3CBF98-EAA4-FA44-8777-E4A6D9F5DCC7}"/>
              </a:ext>
            </a:extLst>
          </p:cNvPr>
          <p:cNvCxnSpPr>
            <a:cxnSpLocks/>
          </p:cNvCxnSpPr>
          <p:nvPr/>
        </p:nvCxnSpPr>
        <p:spPr>
          <a:xfrm flipV="1">
            <a:off x="4262276" y="1973126"/>
            <a:ext cx="0" cy="298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0A76E9-134A-A34F-A66D-85FAC30EBFC8}"/>
              </a:ext>
            </a:extLst>
          </p:cNvPr>
          <p:cNvGrpSpPr/>
          <p:nvPr/>
        </p:nvGrpSpPr>
        <p:grpSpPr>
          <a:xfrm>
            <a:off x="2705731" y="5086418"/>
            <a:ext cx="813955" cy="1593306"/>
            <a:chOff x="3627793" y="5038268"/>
            <a:chExt cx="813955" cy="105984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FCD6C52-0631-E844-82DE-0D422163EFB9}"/>
                </a:ext>
              </a:extLst>
            </p:cNvPr>
            <p:cNvGrpSpPr/>
            <p:nvPr/>
          </p:nvGrpSpPr>
          <p:grpSpPr>
            <a:xfrm>
              <a:off x="3627793" y="5038268"/>
              <a:ext cx="813955" cy="1059849"/>
              <a:chOff x="2971879" y="5144635"/>
              <a:chExt cx="813955" cy="105984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8023B0A-B514-9446-84F0-2DCD30D191B4}"/>
                  </a:ext>
                </a:extLst>
              </p:cNvPr>
              <p:cNvGrpSpPr/>
              <p:nvPr/>
            </p:nvGrpSpPr>
            <p:grpSpPr>
              <a:xfrm>
                <a:off x="2971879" y="5144635"/>
                <a:ext cx="813955" cy="1059849"/>
                <a:chOff x="2971879" y="5144635"/>
                <a:chExt cx="813955" cy="1059849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F3950D6-303B-964A-9A48-9D05834E169D}"/>
                    </a:ext>
                  </a:extLst>
                </p:cNvPr>
                <p:cNvSpPr/>
                <p:nvPr/>
              </p:nvSpPr>
              <p:spPr>
                <a:xfrm>
                  <a:off x="2971879" y="5144635"/>
                  <a:ext cx="813955" cy="813955"/>
                </a:xfrm>
                <a:prstGeom prst="ellips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0" name="Triangle 49">
                  <a:extLst>
                    <a:ext uri="{FF2B5EF4-FFF2-40B4-BE49-F238E27FC236}">
                      <a16:creationId xmlns:a16="http://schemas.microsoft.com/office/drawing/2014/main" id="{3E348207-AAD3-EF48-84E5-E09CAEE33697}"/>
                    </a:ext>
                  </a:extLst>
                </p:cNvPr>
                <p:cNvSpPr/>
                <p:nvPr/>
              </p:nvSpPr>
              <p:spPr>
                <a:xfrm rot="10800000">
                  <a:off x="3012083" y="5726828"/>
                  <a:ext cx="733547" cy="477656"/>
                </a:xfrm>
                <a:prstGeom prst="triangl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709E0D4-D109-E445-A410-2BC85DA22E7D}"/>
                  </a:ext>
                </a:extLst>
              </p:cNvPr>
              <p:cNvSpPr/>
              <p:nvPr/>
            </p:nvSpPr>
            <p:spPr>
              <a:xfrm>
                <a:off x="3060594" y="5233960"/>
                <a:ext cx="636523" cy="6365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1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E8EAF9-BC47-954F-8B25-E54D8B7BD3B1}"/>
                </a:ext>
              </a:extLst>
            </p:cNvPr>
            <p:cNvSpPr txBox="1"/>
            <p:nvPr/>
          </p:nvSpPr>
          <p:spPr>
            <a:xfrm>
              <a:off x="3668880" y="5226318"/>
              <a:ext cx="742464" cy="307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Interim Report</a:t>
              </a:r>
              <a:endParaRPr lang="en-US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93ECF-479B-4949-93DE-C1DC95129577}"/>
              </a:ext>
            </a:extLst>
          </p:cNvPr>
          <p:cNvGrpSpPr/>
          <p:nvPr/>
        </p:nvGrpSpPr>
        <p:grpSpPr>
          <a:xfrm>
            <a:off x="4964428" y="5086419"/>
            <a:ext cx="813955" cy="1059849"/>
            <a:chOff x="3627793" y="5038268"/>
            <a:chExt cx="813955" cy="105984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25DD642-E95A-FB45-9F6B-E3C23BE8B85A}"/>
                </a:ext>
              </a:extLst>
            </p:cNvPr>
            <p:cNvGrpSpPr/>
            <p:nvPr/>
          </p:nvGrpSpPr>
          <p:grpSpPr>
            <a:xfrm>
              <a:off x="3627793" y="5038268"/>
              <a:ext cx="813955" cy="1059849"/>
              <a:chOff x="2971879" y="5144635"/>
              <a:chExt cx="813955" cy="105984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0F832FA-32E6-E048-A6EF-11E4F26B640A}"/>
                  </a:ext>
                </a:extLst>
              </p:cNvPr>
              <p:cNvGrpSpPr/>
              <p:nvPr/>
            </p:nvGrpSpPr>
            <p:grpSpPr>
              <a:xfrm>
                <a:off x="2971879" y="5144635"/>
                <a:ext cx="813955" cy="1059849"/>
                <a:chOff x="2971879" y="5144635"/>
                <a:chExt cx="813955" cy="1059849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993B7FE6-4556-2348-A1B8-E142EDD5711D}"/>
                    </a:ext>
                  </a:extLst>
                </p:cNvPr>
                <p:cNvSpPr/>
                <p:nvPr/>
              </p:nvSpPr>
              <p:spPr>
                <a:xfrm>
                  <a:off x="2971879" y="5144635"/>
                  <a:ext cx="813955" cy="813955"/>
                </a:xfrm>
                <a:prstGeom prst="ellips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7" name="Triangle 56">
                  <a:extLst>
                    <a:ext uri="{FF2B5EF4-FFF2-40B4-BE49-F238E27FC236}">
                      <a16:creationId xmlns:a16="http://schemas.microsoft.com/office/drawing/2014/main" id="{5749C989-F826-5F4E-8125-A98DFC97834A}"/>
                    </a:ext>
                  </a:extLst>
                </p:cNvPr>
                <p:cNvSpPr/>
                <p:nvPr/>
              </p:nvSpPr>
              <p:spPr>
                <a:xfrm rot="10800000">
                  <a:off x="3012083" y="5726828"/>
                  <a:ext cx="733547" cy="477656"/>
                </a:xfrm>
                <a:prstGeom prst="triangl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E1C256-4DEB-D240-91DF-6FA5B6EDE2CC}"/>
                  </a:ext>
                </a:extLst>
              </p:cNvPr>
              <p:cNvSpPr/>
              <p:nvPr/>
            </p:nvSpPr>
            <p:spPr>
              <a:xfrm>
                <a:off x="3060594" y="5233960"/>
                <a:ext cx="636523" cy="6365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1">
                  <a:defRPr/>
                </a:pPr>
                <a:endParaRPr lang="en-US" sz="20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1A00D78-51DB-CA40-A1E2-27B6B72F3B5F}"/>
                </a:ext>
              </a:extLst>
            </p:cNvPr>
            <p:cNvSpPr txBox="1"/>
            <p:nvPr/>
          </p:nvSpPr>
          <p:spPr>
            <a:xfrm>
              <a:off x="3668880" y="5215927"/>
              <a:ext cx="742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Vol. I Report</a:t>
              </a:r>
              <a:endParaRPr lang="en-US" sz="1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A84F3F-2189-1A41-A248-834E1ECF6204}"/>
              </a:ext>
            </a:extLst>
          </p:cNvPr>
          <p:cNvGrpSpPr/>
          <p:nvPr/>
        </p:nvGrpSpPr>
        <p:grpSpPr>
          <a:xfrm>
            <a:off x="7223124" y="5086419"/>
            <a:ext cx="813955" cy="1059849"/>
            <a:chOff x="3627793" y="5038268"/>
            <a:chExt cx="813955" cy="105984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68FE260-4AA0-D14D-911E-F62138EB0321}"/>
                </a:ext>
              </a:extLst>
            </p:cNvPr>
            <p:cNvGrpSpPr/>
            <p:nvPr/>
          </p:nvGrpSpPr>
          <p:grpSpPr>
            <a:xfrm>
              <a:off x="3627793" y="5038268"/>
              <a:ext cx="813955" cy="1059849"/>
              <a:chOff x="2971879" y="5144635"/>
              <a:chExt cx="813955" cy="105984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4A0A728-1F3C-234D-887C-11FE697FC3E2}"/>
                  </a:ext>
                </a:extLst>
              </p:cNvPr>
              <p:cNvGrpSpPr/>
              <p:nvPr/>
            </p:nvGrpSpPr>
            <p:grpSpPr>
              <a:xfrm>
                <a:off x="2971879" y="5144635"/>
                <a:ext cx="813955" cy="1059849"/>
                <a:chOff x="2971879" y="5144635"/>
                <a:chExt cx="813955" cy="1059849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38A734E-014D-C14F-9019-E2C6372C3099}"/>
                    </a:ext>
                  </a:extLst>
                </p:cNvPr>
                <p:cNvSpPr/>
                <p:nvPr/>
              </p:nvSpPr>
              <p:spPr>
                <a:xfrm>
                  <a:off x="2971879" y="5144635"/>
                  <a:ext cx="813955" cy="813955"/>
                </a:xfrm>
                <a:prstGeom prst="ellips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Triangle 63">
                  <a:extLst>
                    <a:ext uri="{FF2B5EF4-FFF2-40B4-BE49-F238E27FC236}">
                      <a16:creationId xmlns:a16="http://schemas.microsoft.com/office/drawing/2014/main" id="{4D423EC6-962C-0545-B138-90E25FE121FA}"/>
                    </a:ext>
                  </a:extLst>
                </p:cNvPr>
                <p:cNvSpPr/>
                <p:nvPr/>
              </p:nvSpPr>
              <p:spPr>
                <a:xfrm rot="10800000">
                  <a:off x="3012083" y="5726828"/>
                  <a:ext cx="733547" cy="477656"/>
                </a:xfrm>
                <a:prstGeom prst="triangl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F3D1304-90C9-DD40-ADA7-F922115BA744}"/>
                  </a:ext>
                </a:extLst>
              </p:cNvPr>
              <p:cNvSpPr/>
              <p:nvPr/>
            </p:nvSpPr>
            <p:spPr>
              <a:xfrm>
                <a:off x="3060594" y="5233960"/>
                <a:ext cx="636523" cy="6365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1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AAE8E39-8FE7-5C4E-9916-7051B8C6C2A0}"/>
                </a:ext>
              </a:extLst>
            </p:cNvPr>
            <p:cNvSpPr txBox="1"/>
            <p:nvPr/>
          </p:nvSpPr>
          <p:spPr>
            <a:xfrm>
              <a:off x="3668880" y="5205536"/>
              <a:ext cx="742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Vol. II Report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25A40B-B2AC-C447-91BD-1CCA356E4D2A}"/>
              </a:ext>
            </a:extLst>
          </p:cNvPr>
          <p:cNvGrpSpPr/>
          <p:nvPr/>
        </p:nvGrpSpPr>
        <p:grpSpPr>
          <a:xfrm>
            <a:off x="9218049" y="5086418"/>
            <a:ext cx="910571" cy="1582915"/>
            <a:chOff x="3580094" y="5038268"/>
            <a:chExt cx="910571" cy="105984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BA26F89-52C9-6042-9FF7-9B14618EC071}"/>
                </a:ext>
              </a:extLst>
            </p:cNvPr>
            <p:cNvGrpSpPr/>
            <p:nvPr/>
          </p:nvGrpSpPr>
          <p:grpSpPr>
            <a:xfrm>
              <a:off x="3627793" y="5038268"/>
              <a:ext cx="813955" cy="1059849"/>
              <a:chOff x="2971879" y="5144635"/>
              <a:chExt cx="813955" cy="1059849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BC2E992-6CB2-6F4D-B020-1A6A8E9CDF2A}"/>
                  </a:ext>
                </a:extLst>
              </p:cNvPr>
              <p:cNvGrpSpPr/>
              <p:nvPr/>
            </p:nvGrpSpPr>
            <p:grpSpPr>
              <a:xfrm>
                <a:off x="2971879" y="5144635"/>
                <a:ext cx="813955" cy="1059849"/>
                <a:chOff x="2971879" y="5144635"/>
                <a:chExt cx="813955" cy="1059849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F0AE9EF-E23D-5A49-809E-26220FC6FC9E}"/>
                    </a:ext>
                  </a:extLst>
                </p:cNvPr>
                <p:cNvSpPr/>
                <p:nvPr/>
              </p:nvSpPr>
              <p:spPr>
                <a:xfrm>
                  <a:off x="2971879" y="5144635"/>
                  <a:ext cx="813955" cy="813955"/>
                </a:xfrm>
                <a:prstGeom prst="ellips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Triangle 70">
                  <a:extLst>
                    <a:ext uri="{FF2B5EF4-FFF2-40B4-BE49-F238E27FC236}">
                      <a16:creationId xmlns:a16="http://schemas.microsoft.com/office/drawing/2014/main" id="{1BC28EC6-4202-3C44-B20C-79621DA86652}"/>
                    </a:ext>
                  </a:extLst>
                </p:cNvPr>
                <p:cNvSpPr/>
                <p:nvPr/>
              </p:nvSpPr>
              <p:spPr>
                <a:xfrm rot="10800000">
                  <a:off x="3012083" y="5726828"/>
                  <a:ext cx="733547" cy="477656"/>
                </a:xfrm>
                <a:prstGeom prst="triangl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7BA605A-1F40-6243-B4BD-EC4AA1769453}"/>
                  </a:ext>
                </a:extLst>
              </p:cNvPr>
              <p:cNvSpPr/>
              <p:nvPr/>
            </p:nvSpPr>
            <p:spPr>
              <a:xfrm>
                <a:off x="3060594" y="5233960"/>
                <a:ext cx="636523" cy="6365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1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B85985C-4EF2-C349-9078-2ACFD6AE296A}"/>
                </a:ext>
              </a:extLst>
            </p:cNvPr>
            <p:cNvSpPr txBox="1"/>
            <p:nvPr/>
          </p:nvSpPr>
          <p:spPr>
            <a:xfrm>
              <a:off x="3580094" y="5215927"/>
              <a:ext cx="910571" cy="30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Vol. III Report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92C8A5C-641D-4045-A0A4-3474402A8395}"/>
              </a:ext>
            </a:extLst>
          </p:cNvPr>
          <p:cNvGrpSpPr/>
          <p:nvPr/>
        </p:nvGrpSpPr>
        <p:grpSpPr>
          <a:xfrm>
            <a:off x="10908541" y="5086418"/>
            <a:ext cx="910571" cy="1059849"/>
            <a:chOff x="3580094" y="5038268"/>
            <a:chExt cx="910571" cy="105984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370707F-9158-2A47-9E7B-9CA636FCF981}"/>
                </a:ext>
              </a:extLst>
            </p:cNvPr>
            <p:cNvGrpSpPr/>
            <p:nvPr/>
          </p:nvGrpSpPr>
          <p:grpSpPr>
            <a:xfrm>
              <a:off x="3627793" y="5038268"/>
              <a:ext cx="813955" cy="1059849"/>
              <a:chOff x="2971879" y="5144635"/>
              <a:chExt cx="813955" cy="1059849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0475775-75CA-3C4D-8392-B129CB6B1443}"/>
                  </a:ext>
                </a:extLst>
              </p:cNvPr>
              <p:cNvGrpSpPr/>
              <p:nvPr/>
            </p:nvGrpSpPr>
            <p:grpSpPr>
              <a:xfrm>
                <a:off x="2971879" y="5144635"/>
                <a:ext cx="813955" cy="1059849"/>
                <a:chOff x="2971879" y="5144635"/>
                <a:chExt cx="813955" cy="1059849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94132E9-4F04-7348-B024-46A92E975C69}"/>
                    </a:ext>
                  </a:extLst>
                </p:cNvPr>
                <p:cNvSpPr/>
                <p:nvPr/>
              </p:nvSpPr>
              <p:spPr>
                <a:xfrm>
                  <a:off x="2971879" y="5144635"/>
                  <a:ext cx="813955" cy="813955"/>
                </a:xfrm>
                <a:prstGeom prst="ellips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Triangle 77">
                  <a:extLst>
                    <a:ext uri="{FF2B5EF4-FFF2-40B4-BE49-F238E27FC236}">
                      <a16:creationId xmlns:a16="http://schemas.microsoft.com/office/drawing/2014/main" id="{1887D6AE-8D2F-4A43-8189-1CBC2670F282}"/>
                    </a:ext>
                  </a:extLst>
                </p:cNvPr>
                <p:cNvSpPr/>
                <p:nvPr/>
              </p:nvSpPr>
              <p:spPr>
                <a:xfrm rot="10800000">
                  <a:off x="3012083" y="5726828"/>
                  <a:ext cx="733547" cy="477656"/>
                </a:xfrm>
                <a:prstGeom prst="triangle">
                  <a:avLst/>
                </a:prstGeom>
                <a:solidFill>
                  <a:srgbClr val="8E23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1">
                    <a:defRPr/>
                  </a:pPr>
                  <a:endParaRPr lang="en-US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8933D0-6AAE-1C46-9D86-F4F30166079C}"/>
                  </a:ext>
                </a:extLst>
              </p:cNvPr>
              <p:cNvSpPr/>
              <p:nvPr/>
            </p:nvSpPr>
            <p:spPr>
              <a:xfrm>
                <a:off x="3060594" y="5233960"/>
                <a:ext cx="636523" cy="6365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1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492EDEC-324F-CD46-A4A9-5B3AAF2D513A}"/>
                </a:ext>
              </a:extLst>
            </p:cNvPr>
            <p:cNvSpPr txBox="1"/>
            <p:nvPr/>
          </p:nvSpPr>
          <p:spPr>
            <a:xfrm>
              <a:off x="3580094" y="5315748"/>
              <a:ext cx="91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1"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Roadmap</a:t>
              </a:r>
            </a:p>
          </p:txBody>
        </p:sp>
      </p:grpSp>
      <p:sp>
        <p:nvSpPr>
          <p:cNvPr id="79" name="Isosceles Triangle 125">
            <a:extLst>
              <a:ext uri="{FF2B5EF4-FFF2-40B4-BE49-F238E27FC236}">
                <a16:creationId xmlns:a16="http://schemas.microsoft.com/office/drawing/2014/main" id="{35C11C6B-6F16-4E4E-BD46-CA22B04E45E7}"/>
              </a:ext>
            </a:extLst>
          </p:cNvPr>
          <p:cNvSpPr/>
          <p:nvPr/>
        </p:nvSpPr>
        <p:spPr bwMode="auto">
          <a:xfrm rot="10800000">
            <a:off x="3005437" y="4942868"/>
            <a:ext cx="228600" cy="141287"/>
          </a:xfrm>
          <a:prstGeom prst="triangle">
            <a:avLst/>
          </a:prstGeom>
          <a:solidFill>
            <a:schemeClr val="tx2">
              <a:lumMod val="2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0" name="Isosceles Triangle 125">
            <a:extLst>
              <a:ext uri="{FF2B5EF4-FFF2-40B4-BE49-F238E27FC236}">
                <a16:creationId xmlns:a16="http://schemas.microsoft.com/office/drawing/2014/main" id="{89A15647-A534-4645-9A68-051D0076F488}"/>
              </a:ext>
            </a:extLst>
          </p:cNvPr>
          <p:cNvSpPr/>
          <p:nvPr/>
        </p:nvSpPr>
        <p:spPr bwMode="auto">
          <a:xfrm rot="10800000">
            <a:off x="7522205" y="4942869"/>
            <a:ext cx="228600" cy="141287"/>
          </a:xfrm>
          <a:prstGeom prst="triangle">
            <a:avLst/>
          </a:prstGeom>
          <a:solidFill>
            <a:schemeClr val="tx2">
              <a:lumMod val="2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1" name="Isosceles Triangle 125">
            <a:extLst>
              <a:ext uri="{FF2B5EF4-FFF2-40B4-BE49-F238E27FC236}">
                <a16:creationId xmlns:a16="http://schemas.microsoft.com/office/drawing/2014/main" id="{93D3395F-5C87-CC4D-9A33-55A9C3E66B58}"/>
              </a:ext>
            </a:extLst>
          </p:cNvPr>
          <p:cNvSpPr/>
          <p:nvPr/>
        </p:nvSpPr>
        <p:spPr bwMode="auto">
          <a:xfrm rot="10800000">
            <a:off x="9570187" y="4942868"/>
            <a:ext cx="228600" cy="141287"/>
          </a:xfrm>
          <a:prstGeom prst="triangle">
            <a:avLst/>
          </a:prstGeom>
          <a:solidFill>
            <a:schemeClr val="tx2">
              <a:lumMod val="2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2" name="Isosceles Triangle 125">
            <a:extLst>
              <a:ext uri="{FF2B5EF4-FFF2-40B4-BE49-F238E27FC236}">
                <a16:creationId xmlns:a16="http://schemas.microsoft.com/office/drawing/2014/main" id="{994C1EF8-F715-154C-B3F4-0677E10F1DEA}"/>
              </a:ext>
            </a:extLst>
          </p:cNvPr>
          <p:cNvSpPr/>
          <p:nvPr/>
        </p:nvSpPr>
        <p:spPr bwMode="auto">
          <a:xfrm rot="10800000">
            <a:off x="11242255" y="4942868"/>
            <a:ext cx="228600" cy="141287"/>
          </a:xfrm>
          <a:prstGeom prst="triangle">
            <a:avLst/>
          </a:prstGeom>
          <a:solidFill>
            <a:schemeClr val="tx2">
              <a:lumMod val="2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3F4380A-AA60-4741-8EA3-76EDB480D368}"/>
              </a:ext>
            </a:extLst>
          </p:cNvPr>
          <p:cNvCxnSpPr>
            <a:cxnSpLocks/>
          </p:cNvCxnSpPr>
          <p:nvPr/>
        </p:nvCxnSpPr>
        <p:spPr>
          <a:xfrm flipV="1">
            <a:off x="6525792" y="1973126"/>
            <a:ext cx="0" cy="298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546C0CE-EF6E-7842-B3CB-9A9763F34267}"/>
              </a:ext>
            </a:extLst>
          </p:cNvPr>
          <p:cNvCxnSpPr>
            <a:cxnSpLocks/>
          </p:cNvCxnSpPr>
          <p:nvPr/>
        </p:nvCxnSpPr>
        <p:spPr>
          <a:xfrm flipV="1">
            <a:off x="8771894" y="1973125"/>
            <a:ext cx="0" cy="298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08C852-DAF5-2145-88B0-4FAA36135019}"/>
              </a:ext>
            </a:extLst>
          </p:cNvPr>
          <p:cNvCxnSpPr>
            <a:cxnSpLocks/>
          </p:cNvCxnSpPr>
          <p:nvPr/>
        </p:nvCxnSpPr>
        <p:spPr>
          <a:xfrm flipV="1">
            <a:off x="10548228" y="1973125"/>
            <a:ext cx="0" cy="298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CB1FF7E-A04A-494F-B7FD-E88E0871339A}"/>
              </a:ext>
            </a:extLst>
          </p:cNvPr>
          <p:cNvCxnSpPr>
            <a:cxnSpLocks/>
          </p:cNvCxnSpPr>
          <p:nvPr/>
        </p:nvCxnSpPr>
        <p:spPr>
          <a:xfrm>
            <a:off x="2314987" y="6231168"/>
            <a:ext cx="9761397" cy="0"/>
          </a:xfrm>
          <a:prstGeom prst="line">
            <a:avLst/>
          </a:prstGeom>
          <a:ln w="180975" cap="flat" cmpd="sng">
            <a:solidFill>
              <a:schemeClr val="tx1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E77404F-B56C-A84B-BE3E-132BF6AC6C52}"/>
              </a:ext>
            </a:extLst>
          </p:cNvPr>
          <p:cNvCxnSpPr>
            <a:cxnSpLocks/>
          </p:cNvCxnSpPr>
          <p:nvPr/>
        </p:nvCxnSpPr>
        <p:spPr>
          <a:xfrm>
            <a:off x="2429302" y="6231168"/>
            <a:ext cx="9442909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8638E548-B99F-B040-89D1-DF2109D83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90" y="2182036"/>
            <a:ext cx="1067977" cy="1381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9CD2097-408C-0B49-901A-F9F8EF43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46" y="2182036"/>
            <a:ext cx="1067776" cy="1380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E1EBB9F-3E73-5748-9C8D-1CF1623F5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99" y="2182036"/>
            <a:ext cx="1067775" cy="1380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F7DD169-D580-3546-B3E0-81B2D06E6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74" y="2182036"/>
            <a:ext cx="1067774" cy="1380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224E5E6-3E0B-8F43-9498-3D525365CDD4}"/>
              </a:ext>
            </a:extLst>
          </p:cNvPr>
          <p:cNvSpPr txBox="1"/>
          <p:nvPr/>
        </p:nvSpPr>
        <p:spPr>
          <a:xfrm>
            <a:off x="4350507" y="3779487"/>
            <a:ext cx="2085900" cy="1024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9063">
              <a:spcBef>
                <a:spcPts val="600"/>
              </a:spcBef>
              <a:spcAft>
                <a:spcPts val="1200"/>
              </a:spcAft>
              <a:buClr>
                <a:srgbClr val="8E2340"/>
              </a:buClr>
              <a:buFont typeface="Wingdings" pitchFamily="2" charset="2"/>
              <a:buChar char="§"/>
              <a:defRPr sz="1100">
                <a:latin typeface="Trebuchet MS" panose="020B0603020202020204" pitchFamily="34" charset="0"/>
              </a:defRPr>
            </a:lvl1pPr>
          </a:lstStyle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 wide range of acquisition topics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recommendations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statutory changes enacted in FY19 NDAA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AC294F-D1FD-DB46-B5A5-14BCB17FADC1}"/>
              </a:ext>
            </a:extLst>
          </p:cNvPr>
          <p:cNvSpPr txBox="1"/>
          <p:nvPr/>
        </p:nvSpPr>
        <p:spPr>
          <a:xfrm>
            <a:off x="2385162" y="3779486"/>
            <a:ext cx="1790378" cy="7936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9064" indent="-119064" defTabSz="914411">
              <a:lnSpc>
                <a:spcPts val="1200"/>
              </a:lnSpc>
              <a:spcAft>
                <a:spcPts val="600"/>
              </a:spcAft>
              <a:buClr>
                <a:srgbClr val="8E234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recommendations</a:t>
            </a:r>
          </a:p>
          <a:p>
            <a:pPr marL="119064" indent="-119064" defTabSz="914411">
              <a:lnSpc>
                <a:spcPts val="1200"/>
              </a:lnSpc>
              <a:spcAft>
                <a:spcPts val="600"/>
              </a:spcAft>
              <a:buClr>
                <a:srgbClr val="8E234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statutory changes enacted in FY18 NDAA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4B21F88-680F-9B4B-93AA-A796C41BAF69}"/>
              </a:ext>
            </a:extLst>
          </p:cNvPr>
          <p:cNvSpPr txBox="1"/>
          <p:nvPr/>
        </p:nvSpPr>
        <p:spPr>
          <a:xfrm>
            <a:off x="6591093" y="3779487"/>
            <a:ext cx="2108829" cy="1024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9063">
              <a:spcBef>
                <a:spcPts val="600"/>
              </a:spcBef>
              <a:spcAft>
                <a:spcPts val="1200"/>
              </a:spcAft>
              <a:buClr>
                <a:srgbClr val="8E2340"/>
              </a:buClr>
              <a:buFont typeface="Wingdings" pitchFamily="2" charset="2"/>
              <a:buChar char="§"/>
              <a:defRPr sz="1100">
                <a:latin typeface="Trebuchet MS" panose="020B0603020202020204" pitchFamily="34" charset="0"/>
              </a:defRPr>
            </a:lvl1pPr>
          </a:lstStyle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Introduced portfolio management concept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recommendations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statutory change enacted in FY19 NDAA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3EDC5E3-487F-4F45-938C-284D326C69CA}"/>
              </a:ext>
            </a:extLst>
          </p:cNvPr>
          <p:cNvSpPr txBox="1"/>
          <p:nvPr/>
        </p:nvSpPr>
        <p:spPr>
          <a:xfrm>
            <a:off x="8729566" y="3779486"/>
            <a:ext cx="1891587" cy="10245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9063">
              <a:spcBef>
                <a:spcPts val="600"/>
              </a:spcBef>
              <a:spcAft>
                <a:spcPts val="1200"/>
              </a:spcAft>
              <a:buClr>
                <a:srgbClr val="8E2340"/>
              </a:buClr>
              <a:buFont typeface="Wingdings" pitchFamily="2" charset="2"/>
              <a:buChar char="§"/>
              <a:defRPr sz="1100">
                <a:latin typeface="Trebuchet MS" panose="020B0603020202020204" pitchFamily="34" charset="0"/>
              </a:defRPr>
            </a:lvl1pPr>
          </a:lstStyle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describes dynamic marketplace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 recommendations</a:t>
            </a:r>
          </a:p>
          <a:p>
            <a:pPr marL="119064" indent="-119064" defTabSz="914411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Statutory changes pending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DFBC02-376F-D84C-B77E-47EF2F7D60A8}"/>
              </a:ext>
            </a:extLst>
          </p:cNvPr>
          <p:cNvSpPr txBox="1"/>
          <p:nvPr/>
        </p:nvSpPr>
        <p:spPr>
          <a:xfrm>
            <a:off x="10490752" y="3779486"/>
            <a:ext cx="1788870" cy="1101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9064" indent="-119064" defTabSz="914411">
              <a:lnSpc>
                <a:spcPts val="1200"/>
              </a:lnSpc>
              <a:spcAft>
                <a:spcPts val="600"/>
              </a:spcAft>
              <a:buClr>
                <a:srgbClr val="8E234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Portrays vision </a:t>
            </a:r>
            <a:b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Defense Acquisition System</a:t>
            </a:r>
          </a:p>
          <a:p>
            <a:pPr marL="119064" indent="-119064" defTabSz="914411">
              <a:lnSpc>
                <a:spcPts val="1200"/>
              </a:lnSpc>
              <a:spcAft>
                <a:spcPts val="600"/>
              </a:spcAft>
              <a:buClr>
                <a:srgbClr val="8E234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Summarizes the Panel’s 98 </a:t>
            </a:r>
            <a:b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E783829-6DDA-3945-86CC-547C1B231892}"/>
              </a:ext>
            </a:extLst>
          </p:cNvPr>
          <p:cNvSpPr/>
          <p:nvPr/>
        </p:nvSpPr>
        <p:spPr>
          <a:xfrm>
            <a:off x="10802362" y="2182036"/>
            <a:ext cx="1069848" cy="138074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1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Isosceles Triangle 125">
            <a:extLst>
              <a:ext uri="{FF2B5EF4-FFF2-40B4-BE49-F238E27FC236}">
                <a16:creationId xmlns:a16="http://schemas.microsoft.com/office/drawing/2014/main" id="{89A15647-A534-4645-9A68-051D0076F488}"/>
              </a:ext>
            </a:extLst>
          </p:cNvPr>
          <p:cNvSpPr/>
          <p:nvPr/>
        </p:nvSpPr>
        <p:spPr bwMode="auto">
          <a:xfrm rot="10800000">
            <a:off x="5275006" y="4966480"/>
            <a:ext cx="228600" cy="123815"/>
          </a:xfrm>
          <a:prstGeom prst="triangle">
            <a:avLst/>
          </a:prstGeom>
          <a:solidFill>
            <a:schemeClr val="tx2">
              <a:lumMod val="2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defTabSz="914411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26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Adapt at the Speed of a Changing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Promote: </a:t>
            </a:r>
          </a:p>
          <a:p>
            <a:pPr lvl="1"/>
            <a:r>
              <a:rPr lang="en-US" sz="2400" dirty="0"/>
              <a:t>Integrity</a:t>
            </a:r>
          </a:p>
          <a:p>
            <a:pPr lvl="1"/>
            <a:r>
              <a:rPr lang="en-US" sz="2400" dirty="0"/>
              <a:t>Competition</a:t>
            </a:r>
          </a:p>
          <a:p>
            <a:pPr lvl="1"/>
            <a:r>
              <a:rPr lang="en-US" sz="2400" dirty="0"/>
              <a:t>Transparency</a:t>
            </a:r>
          </a:p>
          <a:p>
            <a:pPr>
              <a:spcBef>
                <a:spcPts val="1200"/>
              </a:spcBef>
            </a:pPr>
            <a:r>
              <a:rPr lang="en-US" sz="2800" b="0" dirty="0"/>
              <a:t>Deliver capability/innovation to the warfighter - fast</a:t>
            </a:r>
          </a:p>
          <a:p>
            <a:pPr>
              <a:spcBef>
                <a:spcPts val="1200"/>
              </a:spcBef>
            </a:pPr>
            <a:r>
              <a:rPr lang="en-US" sz="2800" b="0" dirty="0"/>
              <a:t>Move DoD to a war footing – mission first</a:t>
            </a:r>
          </a:p>
          <a:p>
            <a:pPr>
              <a:spcBef>
                <a:spcPts val="1200"/>
              </a:spcBef>
            </a:pPr>
            <a:r>
              <a:rPr lang="en-US" sz="2800" b="0" dirty="0"/>
              <a:t>Place a value on time</a:t>
            </a:r>
          </a:p>
          <a:p>
            <a:pPr>
              <a:spcBef>
                <a:spcPts val="1200"/>
              </a:spcBef>
            </a:pPr>
            <a:r>
              <a:rPr lang="en-US" sz="2800" b="0" dirty="0"/>
              <a:t>Eliminate Barriers - Buy the way buyers and sellers do business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79" y="91186"/>
            <a:ext cx="1425021" cy="13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Trebuchet MS" panose="020B0703020202090204" pitchFamily="34" charset="0"/>
              </a:rPr>
              <a:t>Recommendations -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Small business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Commercial buying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Audit/contract admin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Cost accounting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Services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Streamlining compliance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8350D-FBCB-5141-9449-2349E4509B1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Portfolio management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IT procurement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Acquisition workforce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Budget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Statutory reporting</a:t>
            </a:r>
          </a:p>
          <a:p>
            <a:pPr>
              <a:spcAft>
                <a:spcPts val="18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Title 10 reorganization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9144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2" y="211282"/>
            <a:ext cx="9640779" cy="1149841"/>
          </a:xfrm>
        </p:spPr>
        <p:txBody>
          <a:bodyPr/>
          <a:lstStyle/>
          <a:p>
            <a:r>
              <a:rPr lang="en-US" sz="4800" dirty="0">
                <a:latin typeface="Trebuchet MS" panose="020B0603020202020204" pitchFamily="34" charset="0"/>
              </a:rPr>
              <a:t>Recommendations - Small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35782" y="1971212"/>
            <a:ext cx="9734298" cy="47119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Develop DoD strategic plan for the small business program  (Rec 21)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Palatino Linotype" panose="02040502050505030304" pitchFamily="18" charset="0"/>
              </a:rPr>
              <a:t>Reorganize SADBU and PTAC to align with MIBP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Palatino Linotype" panose="02040502050505030304" pitchFamily="18" charset="0"/>
              </a:rPr>
              <a:t>Pivot to focus small business on DOD’s strategic objectives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Enhance SBIR, RIF, SB Technology Transfer (STTR) (Rec 21)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Increase Small Business Innovation Research (SBIR) funding from 3.2% to 7% of DoD extramural R&amp;D funds (Rec 21)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Increase Rapid Innovation Fund (RIF) funding from $250M to $750M (Rec  21)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20% advanced payments to SBs selling commercial (Rec 79)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Palatino Linotype" panose="02040502050505030304" pitchFamily="18" charset="0"/>
              </a:rPr>
              <a:t>Permit contract directly with independent SB IT consultants (Rec 45)</a:t>
            </a:r>
          </a:p>
          <a:p>
            <a:pPr>
              <a:spcBef>
                <a:spcPts val="12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897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302" y="211282"/>
            <a:ext cx="9640779" cy="1149841"/>
          </a:xfrm>
        </p:spPr>
        <p:txBody>
          <a:bodyPr/>
          <a:lstStyle/>
          <a:p>
            <a:r>
              <a:rPr lang="en-US" sz="4800" dirty="0">
                <a:latin typeface="Trebuchet MS" panose="020B0603020202020204" pitchFamily="34" charset="0"/>
              </a:rPr>
              <a:t>Recommendations Impacting Small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35782" y="1956924"/>
            <a:ext cx="9734298" cy="47119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Commercial products and services (Recs 1, 2, 28, 62)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Raise thresholds for DBA, Walsh Healy, SCA (Rec 65)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Provide redacted source selection briefs (Rec 69)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Revise “Fair Opportunity” for TO/DO (Rec 76)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Role-based security clearances (Rec 77)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Preserve preference for commercial buying (Rec 80)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Establish Market Liaisons (Rec 85)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Palatino Linotype" panose="02040502050505030304" pitchFamily="18" charset="0"/>
              </a:rPr>
              <a:t>Enhance Market Research (Rec 86)</a:t>
            </a:r>
          </a:p>
          <a:p>
            <a:pPr>
              <a:spcBef>
                <a:spcPts val="600"/>
              </a:spcBef>
            </a:pPr>
            <a:endParaRPr lang="en-US" sz="2400" b="0" dirty="0"/>
          </a:p>
          <a:p>
            <a:pPr>
              <a:spcBef>
                <a:spcPts val="12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570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Trebuchet MS" panose="020B0603020202020204" pitchFamily="34" charset="0"/>
              </a:rPr>
              <a:t>Recommendation - Dynamic Marketplace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02" y="2028511"/>
            <a:ext cx="9549339" cy="122414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i="1" dirty="0">
                <a:latin typeface="Trebuchet MS" panose="020B0603020202020204" pitchFamily="34" charset="0"/>
              </a:rPr>
              <a:t>A radically simplified way of interacting with the private sector and contracting to leverage the Dynamic Marketplace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08" y="2503475"/>
            <a:ext cx="18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BOLD.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SIMPLE.</a:t>
            </a:r>
          </a:p>
          <a:p>
            <a:endParaRPr lang="en-US" sz="24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EFFECTIVE.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5" b="31588"/>
          <a:stretch/>
        </p:blipFill>
        <p:spPr>
          <a:xfrm>
            <a:off x="3651718" y="2827176"/>
            <a:ext cx="7110697" cy="37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85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28F"/>
      </a:accent1>
      <a:accent2>
        <a:srgbClr val="94003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28F"/>
      </a:accent1>
      <a:accent2>
        <a:srgbClr val="94003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428F"/>
      </a:accent1>
      <a:accent2>
        <a:srgbClr val="94003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712</Words>
  <Application>Microsoft Macintosh PowerPoint</Application>
  <PresentationFormat>Widescreen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Palatino Linotype</vt:lpstr>
      <vt:lpstr>Trebuchet MS</vt:lpstr>
      <vt:lpstr>Wingdings</vt:lpstr>
      <vt:lpstr>1_Office Theme</vt:lpstr>
      <vt:lpstr>Office Theme</vt:lpstr>
      <vt:lpstr>3_Office Theme</vt:lpstr>
      <vt:lpstr>Section 809 Panel  Recommendation Overview</vt:lpstr>
      <vt:lpstr>The Section 809 Panel</vt:lpstr>
      <vt:lpstr>WHY?</vt:lpstr>
      <vt:lpstr>Three Reports - 92 Recommendations</vt:lpstr>
      <vt:lpstr>Adapt at the Speed of a Changing World</vt:lpstr>
      <vt:lpstr>Recommendations - Scope</vt:lpstr>
      <vt:lpstr>Recommendations - Small Business</vt:lpstr>
      <vt:lpstr>Recommendations Impacting Small Business</vt:lpstr>
      <vt:lpstr>Recommendation - Dynamic Marketplace Framework</vt:lpstr>
      <vt:lpstr>Dynamic Marketplace Framework - Readily Available &amp; with Customization</vt:lpstr>
      <vt:lpstr>The Way Ahead</vt:lpstr>
      <vt:lpstr>Learn more on our website</vt:lpstr>
    </vt:vector>
  </TitlesOfParts>
  <Company>Defense Acquisition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6 Introduction: A Vision for Improving DoD IT Acquisition</dc:title>
  <dc:creator>snyder;jeanette.snyder@us.af.mil</dc:creator>
  <cp:lastModifiedBy>Laurence Trowel</cp:lastModifiedBy>
  <cp:revision>124</cp:revision>
  <cp:lastPrinted>2019-05-26T23:28:24Z</cp:lastPrinted>
  <dcterms:created xsi:type="dcterms:W3CDTF">2018-08-23T15:56:43Z</dcterms:created>
  <dcterms:modified xsi:type="dcterms:W3CDTF">2019-05-27T19:51:13Z</dcterms:modified>
</cp:coreProperties>
</file>